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0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0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0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0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C667147-AA06-4953-AD01-D238FA20392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minutes for ppt + demo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minutes for evaluator Q&amp;A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eval: “Once hardware is selected, estimate performance including communication cost.”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know we need to update the block diagr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email from Hollot:</a:t>
            </a: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 Provide copies of your presentation slide deck to evaluators.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 Include a clear list of your CDR deliverables.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 Practice your prototype demo, as well as the presentation.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\\\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CDR structure: 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CDR is comprised of team presentation and prototype demo, evaluator Q&amp;A, and evaluator huddle.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a) Team presentation and prototype demo (&lt; 30 min)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* presentation &lt; 10 min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* presentation and prototype demo may take place in different locations; conference room, SDP lab, other.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* evaluators are silent except for clarifications.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* adviser is silent.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b) Evaluator Q&amp;A’s (&lt; 20 min)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c) Evaluator huddle (after team leaves)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adviser allowed to briefly comment. Not present thereafter.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evaluators submit completed CDR evaluation sheets (2 sheets) to course coordinator.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CDR evaluation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(see attached sheets. Evaluators will bring a copy of these sheets to CDR): CDR has three evaluated components: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1) </a:t>
            </a:r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Presentation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(20%): A power point presentation less than 10min in duration.  It contains three parts: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A succinct overview of the project that demonstrates knowledge of all subsystems, including how they fit together and communicate with each other.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A brief but complete outline of the upcoming demonstration; i.e., what is working and what is not.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Clear and reasonable goals for the Final Project Review (FPR). These goals include everything that is needed for a finished, functioning system that meets all its specs.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2) </a:t>
            </a:r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Prototype Demonstration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(20%): A demonstration of the functioning prototype.  A successful demonstration: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is professional.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does not confuse the audience.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helps the audience understand how the whole system works.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allows each team member to display an understanding of how his subsystem fits into the integrated system.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tip:  provide a copy of block diagram to all evaluators.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3) </a:t>
            </a:r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Prototype Functionality and Subsystem Integration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(60%): A prototype that fully functions: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* all essential subsystems are present and fully integrated with each other.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there is complete, accurate, and appropriate flow of power, data and/or information among all subsystems.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-----------------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From Wolf, a week ago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need to calibrate - look up table for field of view for both cameras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to reduce error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need to create the mount for the sapphire crystals. Also to set up the plate so we can put the cameras/boards in.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watch for distortions resulting from: sapphire being level, camera being tilted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for demo: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show detailed processing: background subtraction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show detailed processing: object detection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for these two, do the ball/pendulum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how do you show the final algorithm? know what the correct answer is, and show that we're finding it?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        velcro ball/velcro wall?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                Matt: catch and stick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You need to try this out in the space that you'll be demoing in.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For app: show where the ball is? (would need to have both uart and bluetooth set up)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Or can show where the ball is on the computer.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------------------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Is it a brick or does it work?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 show data coming out in serial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- show denoise, etc. Over serial, at as high a frame rate as possible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Would be very nice to show data with actual balls.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Video, show swinging ball. Low, left, right, high. Show the bit images. Run them through the algorithm in C, to show we can calculate the correct position.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Calibrate, explain the calibration, and use it to obtain accurate reading on your tests.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
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Set of slides that have videos/images that show all this.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 out specifications, and how they translate to the rest. 60fps, 16.7 ms, field of view, etc.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 out specifications, and how they translate to the rest. 60fps, 16.7 ms, field of view, etc.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Cost: two numbers, development (what we spent), and per unit (if you were to build 1000)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Battery life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87960" y="4415400"/>
            <a:ext cx="5504760" cy="418284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Pitchf/x – most information for cameras high up along first and third base lines.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manually verifies call from camera in center field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block diagram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cameras/boards to buy (jason/justin)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fill in with matlab slides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put in enclosure (jason) 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android app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test cases/data collection (jason?)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cdr deliverables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timetable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synchronization figure (barnes' code)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think the way the matlab code is written and does it's checks- it will never recognize a pitch if the right camera is recording frames earlier than the left camera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Pitchf/x – most information for cameras high up along first and third base lines.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manually verifies call from camera in center field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Pitchf/x – most information for cameras high up along first and third base lines.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manually verifies call from camera in center field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Pitchf/x – most information for cameras high up along first and third base lines.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manually verifies call from camera in center field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Pitchf/x – most information for cameras high up along first and third base lines.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manually verifies call from camera in center field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It may be helpful to show the block diagram before you into a particular component. You can highlight that component on the diagram so that people know what you are talking about.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 out specifications, and how they translate to the rest. 60fps, 16.7 ms, field of view, etc.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989280" y="4415760"/>
            <a:ext cx="5046480" cy="4183200"/>
          </a:xfrm>
          <a:prstGeom prst="rect">
            <a:avLst/>
          </a:prstGeom>
        </p:spPr>
        <p:txBody>
          <a:bodyPr lIns="92160" tIns="45360" rIns="92160" bIns="4536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 out specifications, and how they translate to the rest. 60fps, 16.7 ms, field of view, etc.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80880" y="371988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586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3808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640160" y="1371240"/>
            <a:ext cx="5634000" cy="4495320"/>
          </a:xfrm>
          <a:prstGeom prst="rect">
            <a:avLst/>
          </a:prstGeom>
          <a:ln>
            <a:noFill/>
          </a:ln>
        </p:spPr>
      </p:pic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1640160" y="1371240"/>
            <a:ext cx="5634000" cy="449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304920" y="609480"/>
            <a:ext cx="8838720" cy="247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808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5586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80880" y="371988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80880" y="371988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586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3808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1640160" y="1371240"/>
            <a:ext cx="5634000" cy="4495320"/>
          </a:xfrm>
          <a:prstGeom prst="rect">
            <a:avLst/>
          </a:prstGeom>
          <a:ln>
            <a:noFill/>
          </a:ln>
        </p:spPr>
      </p:pic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1640160" y="1371240"/>
            <a:ext cx="5634000" cy="449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304920" y="609480"/>
            <a:ext cx="8838720" cy="247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808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4495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58680" y="371988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808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58680" y="1371600"/>
            <a:ext cx="397836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380880" y="3719880"/>
            <a:ext cx="8152920" cy="21441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 hidden="1"/>
          <p:cNvSpPr/>
          <p:nvPr/>
        </p:nvSpPr>
        <p:spPr>
          <a:xfrm>
            <a:off x="6156360" y="5943600"/>
            <a:ext cx="3012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2"/>
          <p:cNvSpPr/>
          <p:nvPr/>
        </p:nvSpPr>
        <p:spPr>
          <a:xfrm>
            <a:off x="0" y="121896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49"/>
          <p:cNvPicPr/>
          <p:nvPr/>
        </p:nvPicPr>
        <p:blipFill>
          <a:blip r:embed="rId14"/>
          <a:stretch/>
        </p:blipFill>
        <p:spPr>
          <a:xfrm>
            <a:off x="0" y="0"/>
            <a:ext cx="9143640" cy="456840"/>
          </a:xfrm>
          <a:prstGeom prst="rect">
            <a:avLst/>
          </a:prstGeom>
          <a:ln>
            <a:noFill/>
          </a:ln>
        </p:spPr>
      </p:pic>
      <p:pic>
        <p:nvPicPr>
          <p:cNvPr id="3" name="Picture 50"/>
          <p:cNvPicPr/>
          <p:nvPr/>
        </p:nvPicPr>
        <p:blipFill>
          <a:blip r:embed="rId15"/>
          <a:stretch/>
        </p:blipFill>
        <p:spPr>
          <a:xfrm>
            <a:off x="152280" y="114480"/>
            <a:ext cx="2592000" cy="342720"/>
          </a:xfrm>
          <a:prstGeom prst="rect">
            <a:avLst/>
          </a:prstGeom>
          <a:ln>
            <a:noFill/>
          </a:ln>
        </p:spPr>
      </p:pic>
      <p:pic>
        <p:nvPicPr>
          <p:cNvPr id="4" name="Picture 51"/>
          <p:cNvPicPr/>
          <p:nvPr/>
        </p:nvPicPr>
        <p:blipFill>
          <a:blip r:embed="rId16"/>
          <a:stretch/>
        </p:blipFill>
        <p:spPr>
          <a:xfrm>
            <a:off x="0" y="6095880"/>
            <a:ext cx="9143640" cy="774360"/>
          </a:xfrm>
          <a:prstGeom prst="rect">
            <a:avLst/>
          </a:prstGeom>
          <a:ln>
            <a:noFill/>
          </a:ln>
        </p:spPr>
      </p:pic>
      <p:sp>
        <p:nvSpPr>
          <p:cNvPr id="5" name="CustomShape 3" hidden="1"/>
          <p:cNvSpPr/>
          <p:nvPr/>
        </p:nvSpPr>
        <p:spPr>
          <a:xfrm>
            <a:off x="8381880" y="6172200"/>
            <a:ext cx="609120" cy="3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8033E9-6F08-4FAA-9269-46B36D12911C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4" hidden="1"/>
          <p:cNvSpPr/>
          <p:nvPr/>
        </p:nvSpPr>
        <p:spPr>
          <a:xfrm>
            <a:off x="169200" y="6172200"/>
            <a:ext cx="48164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Department of Electrical and Computer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Line 5"/>
          <p:cNvSpPr/>
          <p:nvPr/>
        </p:nvSpPr>
        <p:spPr>
          <a:xfrm>
            <a:off x="0" y="609588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6" hidden="1"/>
          <p:cNvSpPr/>
          <p:nvPr/>
        </p:nvSpPr>
        <p:spPr>
          <a:xfrm>
            <a:off x="6999480" y="6177960"/>
            <a:ext cx="13766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Advisor: Wolf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16"/>
          <p:cNvPicPr/>
          <p:nvPr/>
        </p:nvPicPr>
        <p:blipFill>
          <a:blip r:embed="rId17"/>
          <a:stretch/>
        </p:blipFill>
        <p:spPr>
          <a:xfrm>
            <a:off x="-2133720" y="2631960"/>
            <a:ext cx="4266720" cy="4225680"/>
          </a:xfrm>
          <a:prstGeom prst="rect">
            <a:avLst/>
          </a:prstGeom>
          <a:ln>
            <a:noFill/>
          </a:ln>
        </p:spPr>
      </p:pic>
      <p:sp>
        <p:nvSpPr>
          <p:cNvPr id="10" name="PlaceHolder 7"/>
          <p:cNvSpPr>
            <a:spLocks noGrp="1"/>
          </p:cNvSpPr>
          <p:nvPr>
            <p:ph type="title"/>
          </p:nvPr>
        </p:nvSpPr>
        <p:spPr>
          <a:xfrm>
            <a:off x="1143000" y="1447920"/>
            <a:ext cx="6857640" cy="1142640"/>
          </a:xfrm>
          <a:prstGeom prst="rect">
            <a:avLst/>
          </a:prstGeom>
        </p:spPr>
        <p:txBody>
          <a:bodyPr lIns="90360" tIns="44280" rIns="90360" bIns="44280" anchor="ctr"/>
          <a:lstStyle/>
          <a:p>
            <a:pPr algn="ctr">
              <a:lnSpc>
                <a:spcPct val="100000"/>
              </a:lnSpc>
            </a:pPr>
            <a:r>
              <a:rPr lang="en-US" sz="47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11" name="CustomShape 8"/>
          <p:cNvSpPr/>
          <p:nvPr/>
        </p:nvSpPr>
        <p:spPr>
          <a:xfrm>
            <a:off x="6156360" y="5943600"/>
            <a:ext cx="3012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9"/>
          <p:cNvSpPr/>
          <p:nvPr/>
        </p:nvSpPr>
        <p:spPr>
          <a:xfrm>
            <a:off x="0" y="121896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0"/>
          <p:cNvSpPr/>
          <p:nvPr/>
        </p:nvSpPr>
        <p:spPr>
          <a:xfrm>
            <a:off x="1676520" y="830160"/>
            <a:ext cx="1218960" cy="47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9143640" cy="761760"/>
          </a:xfrm>
          <a:prstGeom prst="rect">
            <a:avLst/>
          </a:prstGeom>
          <a:ln>
            <a:noFill/>
          </a:ln>
        </p:spPr>
      </p:pic>
      <p:pic>
        <p:nvPicPr>
          <p:cNvPr id="15" name="Picture 8"/>
          <p:cNvPicPr/>
          <p:nvPr/>
        </p:nvPicPr>
        <p:blipFill>
          <a:blip r:embed="rId15"/>
          <a:stretch/>
        </p:blipFill>
        <p:spPr>
          <a:xfrm>
            <a:off x="227160" y="357120"/>
            <a:ext cx="3049200" cy="404280"/>
          </a:xfrm>
          <a:prstGeom prst="rect">
            <a:avLst/>
          </a:prstGeom>
          <a:ln>
            <a:noFill/>
          </a:ln>
        </p:spPr>
      </p:pic>
      <p:pic>
        <p:nvPicPr>
          <p:cNvPr id="16" name="Picture 9"/>
          <p:cNvPicPr/>
          <p:nvPr/>
        </p:nvPicPr>
        <p:blipFill>
          <a:blip r:embed="rId16"/>
          <a:stretch/>
        </p:blipFill>
        <p:spPr>
          <a:xfrm>
            <a:off x="0" y="6083280"/>
            <a:ext cx="9143640" cy="774360"/>
          </a:xfrm>
          <a:prstGeom prst="rect">
            <a:avLst/>
          </a:prstGeom>
          <a:ln>
            <a:noFill/>
          </a:ln>
        </p:spPr>
      </p:pic>
      <p:sp>
        <p:nvSpPr>
          <p:cNvPr id="17" name="CustomShape 11"/>
          <p:cNvSpPr/>
          <p:nvPr/>
        </p:nvSpPr>
        <p:spPr>
          <a:xfrm>
            <a:off x="169200" y="6172200"/>
            <a:ext cx="48164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Department of Electrical and Computer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Line 12"/>
          <p:cNvSpPr/>
          <p:nvPr/>
        </p:nvSpPr>
        <p:spPr>
          <a:xfrm>
            <a:off x="0" y="609588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3"/>
          <p:cNvSpPr/>
          <p:nvPr/>
        </p:nvSpPr>
        <p:spPr>
          <a:xfrm>
            <a:off x="7312320" y="6172200"/>
            <a:ext cx="13766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Advisor: Wolf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6156360" y="5943600"/>
            <a:ext cx="3012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Line 2"/>
          <p:cNvSpPr/>
          <p:nvPr/>
        </p:nvSpPr>
        <p:spPr>
          <a:xfrm>
            <a:off x="0" y="121896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49"/>
          <p:cNvPicPr/>
          <p:nvPr/>
        </p:nvPicPr>
        <p:blipFill>
          <a:blip r:embed="rId14"/>
          <a:stretch/>
        </p:blipFill>
        <p:spPr>
          <a:xfrm>
            <a:off x="0" y="0"/>
            <a:ext cx="9143640" cy="456840"/>
          </a:xfrm>
          <a:prstGeom prst="rect">
            <a:avLst/>
          </a:prstGeom>
          <a:ln>
            <a:noFill/>
          </a:ln>
        </p:spPr>
      </p:pic>
      <p:pic>
        <p:nvPicPr>
          <p:cNvPr id="58" name="Picture 50"/>
          <p:cNvPicPr/>
          <p:nvPr/>
        </p:nvPicPr>
        <p:blipFill>
          <a:blip r:embed="rId15"/>
          <a:stretch/>
        </p:blipFill>
        <p:spPr>
          <a:xfrm>
            <a:off x="152280" y="114480"/>
            <a:ext cx="2592000" cy="342720"/>
          </a:xfrm>
          <a:prstGeom prst="rect">
            <a:avLst/>
          </a:prstGeom>
          <a:ln>
            <a:noFill/>
          </a:ln>
        </p:spPr>
      </p:pic>
      <p:pic>
        <p:nvPicPr>
          <p:cNvPr id="59" name="Picture 51"/>
          <p:cNvPicPr/>
          <p:nvPr/>
        </p:nvPicPr>
        <p:blipFill>
          <a:blip r:embed="rId16"/>
          <a:stretch/>
        </p:blipFill>
        <p:spPr>
          <a:xfrm>
            <a:off x="0" y="6095880"/>
            <a:ext cx="9143640" cy="77436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8381880" y="6172200"/>
            <a:ext cx="609120" cy="3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6B9ECE6-66AA-4272-A1AD-326718D4BA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4"/>
          <p:cNvSpPr/>
          <p:nvPr/>
        </p:nvSpPr>
        <p:spPr>
          <a:xfrm>
            <a:off x="169200" y="6172200"/>
            <a:ext cx="48164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Department of Electrical and Computer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Line 5"/>
          <p:cNvSpPr/>
          <p:nvPr/>
        </p:nvSpPr>
        <p:spPr>
          <a:xfrm>
            <a:off x="0" y="6095880"/>
            <a:ext cx="9144000" cy="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6"/>
          <p:cNvSpPr/>
          <p:nvPr/>
        </p:nvSpPr>
        <p:spPr>
          <a:xfrm>
            <a:off x="6999480" y="6177960"/>
            <a:ext cx="13766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360" tIns="44280" rIns="90360" bIns="4428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Advisor: Wolf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title"/>
          </p:nvPr>
        </p:nvSpPr>
        <p:spPr>
          <a:xfrm>
            <a:off x="304920" y="609480"/>
            <a:ext cx="8838720" cy="533160"/>
          </a:xfrm>
          <a:prstGeom prst="rect">
            <a:avLst/>
          </a:prstGeom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65" name="PlaceHolder 8"/>
          <p:cNvSpPr>
            <a:spLocks noGrp="1"/>
          </p:cNvSpPr>
          <p:nvPr>
            <p:ph type="body"/>
          </p:nvPr>
        </p:nvSpPr>
        <p:spPr>
          <a:xfrm>
            <a:off x="380880" y="1371600"/>
            <a:ext cx="8152920" cy="4495320"/>
          </a:xfrm>
          <a:prstGeom prst="rect">
            <a:avLst/>
          </a:prstGeom>
        </p:spPr>
        <p:txBody>
          <a:bodyPr lIns="90360" tIns="44280" rIns="90360" bIns="4428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Click to edit the outline text format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Fourth Outline Level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Seventh Outline LevelEdit Master text styles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790640" y="3124080"/>
            <a:ext cx="5562360" cy="17521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457200"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Team 1 (AutoUmp)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April 11</a:t>
            </a:r>
            <a:r>
              <a:rPr lang="en-US" sz="2600" b="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th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, 2017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43000" y="1447920"/>
            <a:ext cx="6857640" cy="114264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 algn="ctr">
              <a:lnSpc>
                <a:spcPct val="100000"/>
              </a:lnSpc>
            </a:pPr>
            <a:r>
              <a:rPr lang="en-US" sz="47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 Final Project Review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Ball Detection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34" name="Content Placeholder 2"/>
          <p:cNvPicPr/>
          <p:nvPr/>
        </p:nvPicPr>
        <p:blipFill>
          <a:blip r:embed="rId2"/>
          <a:stretch/>
        </p:blipFill>
        <p:spPr>
          <a:xfrm>
            <a:off x="2362320" y="1295280"/>
            <a:ext cx="4012920" cy="3009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558720" y="4572000"/>
            <a:ext cx="76197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neva"/>
                <a:ea typeface="ＭＳ Ｐゴシック"/>
              </a:rPr>
              <a:t>Interpolate path of ball using a ball on either side of the strike zone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neva"/>
                <a:ea typeface="ＭＳ Ｐゴシック"/>
              </a:rPr>
              <a:t>Calculate pixel location of strike zone intersection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Ball Detection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3"/>
          <a:stretch/>
        </p:blipFill>
        <p:spPr>
          <a:xfrm>
            <a:off x="1600200" y="1278720"/>
            <a:ext cx="5333040" cy="39996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457200" y="5181480"/>
            <a:ext cx="83815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neva"/>
                <a:ea typeface="ＭＳ Ｐゴシック"/>
              </a:rPr>
              <a:t>Use pixel location from each camera to calculate (x,y) position of baseball in strike zone plane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Ball Detection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40" name="Content Placeholder 3"/>
          <p:cNvPicPr/>
          <p:nvPr/>
        </p:nvPicPr>
        <p:blipFill>
          <a:blip r:embed="rId2"/>
          <a:stretch/>
        </p:blipFill>
        <p:spPr>
          <a:xfrm>
            <a:off x="1752480" y="1295280"/>
            <a:ext cx="5333040" cy="399816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752480" y="5181480"/>
            <a:ext cx="533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neva"/>
                <a:ea typeface="ＭＳ Ｐゴシック"/>
              </a:rPr>
              <a:t>Tilt cameras in order to see entire strike zone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3"/>
          <p:cNvPicPr/>
          <p:nvPr/>
        </p:nvPicPr>
        <p:blipFill>
          <a:blip r:embed="rId3"/>
          <a:stretch/>
        </p:blipFill>
        <p:spPr>
          <a:xfrm>
            <a:off x="280800" y="1600200"/>
            <a:ext cx="8687520" cy="40381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Dealing with Bottlenecks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Baseball fields made up of dirt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Polycarbonate: (Mohs)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Glass: 5.5 (Mohs)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Quartz: 7 (Mohs)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Sapphire: 9 (Mohs)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Camera Protection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46" name="Picture 1"/>
          <p:cNvPicPr/>
          <p:nvPr/>
        </p:nvPicPr>
        <p:blipFill>
          <a:blip r:embed="rId3"/>
          <a:srcRect t="26909" b="17703"/>
          <a:stretch/>
        </p:blipFill>
        <p:spPr>
          <a:xfrm>
            <a:off x="4114800" y="2321640"/>
            <a:ext cx="4800240" cy="354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Detect balls/strikes accurately              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Often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Detect fastball of little league player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 ~35mph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 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Real-time use          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Yes, no perceptible delay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Self-standing                                         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Yes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Battery life lasts duration of game           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Yes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Robust against physical impacts, changing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Yes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 weather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Allow for different height batters     </a:t>
            </a:r>
            <a:r>
              <a:rPr lang="en-US" sz="2400" b="0" strike="noStrike" spc="-1" dirty="0">
                <a:solidFill>
                  <a:srgbClr val="33FF99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Yes, via app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Requirements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Initial Prototype Development: $380.26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Final Prototype Development: $677.25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743040" lvl="1" indent="-285480">
              <a:lnSpc>
                <a:spcPct val="100000"/>
              </a:lnSpc>
              <a:buClr>
                <a:srgbClr val="840C22"/>
              </a:buClr>
              <a:buFont typeface="Times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PCBs: $478.28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743040" lvl="1" indent="-285480">
              <a:lnSpc>
                <a:spcPct val="100000"/>
              </a:lnSpc>
              <a:buClr>
                <a:srgbClr val="840C22"/>
              </a:buClr>
              <a:buFont typeface="Times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Enclosure: $198.97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Miscellaneous: $185.69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Development Cost: $1242.94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Final Prototype Actual Cost: ~$200.00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Costs	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The Team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257800" y="2952720"/>
            <a:ext cx="228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Justin Marple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CSE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905120" y="5002200"/>
            <a:ext cx="2437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Jason Camiel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EE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5257800" y="5010120"/>
            <a:ext cx="228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Matt Barnes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1905120" y="2952720"/>
            <a:ext cx="28191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Timothy Adams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Microsoft YaHei"/>
              </a:rPr>
              <a:t>CSE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7"/>
          <p:cNvPicPr/>
          <p:nvPr/>
        </p:nvPicPr>
        <p:blipFill>
          <a:blip r:embed="rId3"/>
          <a:srcRect l="9288"/>
          <a:stretch/>
        </p:blipFill>
        <p:spPr>
          <a:xfrm>
            <a:off x="2035080" y="1719360"/>
            <a:ext cx="1469520" cy="1223640"/>
          </a:xfrm>
          <a:prstGeom prst="rect">
            <a:avLst/>
          </a:prstGeom>
          <a:ln>
            <a:noFill/>
          </a:ln>
        </p:spPr>
      </p:pic>
      <p:pic>
        <p:nvPicPr>
          <p:cNvPr id="113" name="Picture 19"/>
          <p:cNvPicPr/>
          <p:nvPr/>
        </p:nvPicPr>
        <p:blipFill>
          <a:blip r:embed="rId4"/>
          <a:stretch/>
        </p:blipFill>
        <p:spPr>
          <a:xfrm>
            <a:off x="5364000" y="1676520"/>
            <a:ext cx="1266480" cy="1266480"/>
          </a:xfrm>
          <a:prstGeom prst="rect">
            <a:avLst/>
          </a:prstGeom>
          <a:ln>
            <a:noFill/>
          </a:ln>
        </p:spPr>
      </p:pic>
      <p:pic>
        <p:nvPicPr>
          <p:cNvPr id="114" name="Picture 21"/>
          <p:cNvPicPr/>
          <p:nvPr/>
        </p:nvPicPr>
        <p:blipFill>
          <a:blip r:embed="rId5"/>
          <a:stretch/>
        </p:blipFill>
        <p:spPr>
          <a:xfrm>
            <a:off x="2013120" y="379872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115" name="Picture 1"/>
          <p:cNvPicPr/>
          <p:nvPr/>
        </p:nvPicPr>
        <p:blipFill>
          <a:blip r:embed="rId6"/>
          <a:srcRect l="20682" b="50083"/>
          <a:stretch/>
        </p:blipFill>
        <p:spPr>
          <a:xfrm>
            <a:off x="5364000" y="3733920"/>
            <a:ext cx="1569600" cy="131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The Setting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17" name="Picture 1"/>
          <p:cNvPicPr/>
          <p:nvPr/>
        </p:nvPicPr>
        <p:blipFill>
          <a:blip r:embed="rId2"/>
          <a:stretch/>
        </p:blipFill>
        <p:spPr>
          <a:xfrm>
            <a:off x="990720" y="1295280"/>
            <a:ext cx="7160760" cy="47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Current Solutions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19" name="Picture 2"/>
          <p:cNvPicPr/>
          <p:nvPr/>
        </p:nvPicPr>
        <p:blipFill>
          <a:blip r:embed="rId3"/>
          <a:stretch/>
        </p:blipFill>
        <p:spPr>
          <a:xfrm>
            <a:off x="523440" y="1447920"/>
            <a:ext cx="3102120" cy="2285640"/>
          </a:xfrm>
          <a:prstGeom prst="rect">
            <a:avLst/>
          </a:prstGeom>
          <a:ln>
            <a:noFill/>
          </a:ln>
        </p:spPr>
      </p:pic>
      <p:pic>
        <p:nvPicPr>
          <p:cNvPr id="120" name="Picture 6"/>
          <p:cNvPicPr/>
          <p:nvPr/>
        </p:nvPicPr>
        <p:blipFill>
          <a:blip r:embed="rId4"/>
          <a:srcRect l="13918" r="15085"/>
          <a:stretch/>
        </p:blipFill>
        <p:spPr>
          <a:xfrm>
            <a:off x="4091400" y="2590920"/>
            <a:ext cx="4237200" cy="335700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3962520" y="1600200"/>
            <a:ext cx="4495320" cy="115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Prohibitively expensive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Extensive set-up required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523440" y="3886200"/>
            <a:ext cx="3344400" cy="115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Inaccurate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Biased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Our Solution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80880" y="1371600"/>
            <a:ext cx="8152920" cy="68544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 self-contained, autonomous home plate that detects balls and strikes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Cheaper than traditional technology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Not subject to human error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Detect balls/strikes accurately (&gt;= human ump)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Detect fastball of average little league player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Real-time use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Self-standing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Battery life lasts duration of game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Robust against physical impacts, changing weather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Allow for different height batters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Requirements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Detect and track ball with cameras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Embedded hardware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743040" lvl="1" indent="-285480">
              <a:lnSpc>
                <a:spcPct val="100000"/>
              </a:lnSpc>
              <a:buClr>
                <a:srgbClr val="840C22"/>
              </a:buClr>
              <a:buFont typeface="Times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Image processing on an embedded system with power/size constraints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Design of robust, self-enclosed system that still allows for user notification and feedback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743040" lvl="1" indent="-285480">
              <a:lnSpc>
                <a:spcPct val="100000"/>
              </a:lnSpc>
              <a:buClr>
                <a:srgbClr val="840C22"/>
              </a:buClr>
              <a:buFont typeface="Times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Enclosure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743040" lvl="1" indent="-285480">
              <a:lnSpc>
                <a:spcPct val="100000"/>
              </a:lnSpc>
              <a:buClr>
                <a:srgbClr val="840C22"/>
              </a:buClr>
              <a:buFont typeface="Times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App, 2-way communication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Key Challenges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Block Diagram - Hardware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  <p:pic>
        <p:nvPicPr>
          <p:cNvPr id="130" name="Content Placeholder 2"/>
          <p:cNvPicPr/>
          <p:nvPr/>
        </p:nvPicPr>
        <p:blipFill>
          <a:blip r:embed="rId3"/>
          <a:stretch/>
        </p:blipFill>
        <p:spPr>
          <a:xfrm>
            <a:off x="728640" y="1447920"/>
            <a:ext cx="7991280" cy="450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80880" y="1371600"/>
            <a:ext cx="8152920" cy="449532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/>
          <a:lstStyle/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16.7ms throughput for image processing tasks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60fps with 110 degree field of view in flight direction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Maximum 1 second delay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Self-standing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Can withstand physical conditions at baseball field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Battery life &gt; 3 hours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3080" indent="-342720">
              <a:lnSpc>
                <a:spcPct val="100000"/>
              </a:lnSpc>
              <a:buClr>
                <a:srgbClr val="840C22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ＭＳ Ｐゴシック"/>
              </a:rPr>
              <a:t>Adjustable height of strike zone from app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04920" y="609480"/>
            <a:ext cx="8838720" cy="533160"/>
          </a:xfrm>
          <a:prstGeom prst="rect">
            <a:avLst/>
          </a:prstGeom>
          <a:noFill/>
          <a:ln>
            <a:noFill/>
          </a:ln>
        </p:spPr>
        <p:txBody>
          <a:bodyPr lIns="90360" tIns="44280" rIns="90360" bIns="4428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881C1C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Specifications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ne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umass-template</Template>
  <TotalTime>9111</TotalTime>
  <Words>785</Words>
  <Application>Microsoft Office PowerPoint</Application>
  <PresentationFormat>On-screen Show (4:3)</PresentationFormat>
  <Paragraphs>181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Microsoft YaHei</vt:lpstr>
      <vt:lpstr>ＭＳ Ｐゴシック</vt:lpstr>
      <vt:lpstr>Arial</vt:lpstr>
      <vt:lpstr>DejaVu Sans</vt:lpstr>
      <vt:lpstr>Geneva</vt:lpstr>
      <vt:lpstr>Georgia</vt:lpstr>
      <vt:lpstr>StarSymbol</vt:lpstr>
      <vt:lpstr>Symbol</vt:lpstr>
      <vt:lpstr>Times</vt:lpstr>
      <vt:lpstr>Times New Roman</vt:lpstr>
      <vt:lpstr>Verdana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Ž退Ԝজ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FPR_Final_Team01SDP17</dc:title>
  <dc:subject/>
  <dc:creator>Timothy Adams</dc:creator>
  <dc:description/>
  <cp:lastModifiedBy>Timothy Adams</cp:lastModifiedBy>
  <cp:revision>97</cp:revision>
  <cp:lastPrinted>2017-05-09T04:55:32Z</cp:lastPrinted>
  <dcterms:created xsi:type="dcterms:W3CDTF">2016-12-04T13:54:07Z</dcterms:created>
  <dcterms:modified xsi:type="dcterms:W3CDTF">2017-05-09T04:57:55Z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Ž退Ԝজ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17</vt:i4>
  </property>
</Properties>
</file>